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2" r:id="rId2"/>
    <p:sldId id="263" r:id="rId3"/>
    <p:sldId id="264" r:id="rId4"/>
    <p:sldId id="268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13.04.2017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МОВ </a:t>
            </a:r>
            <a:br>
              <a:rPr lang="ru-RU" dirty="0" smtClean="0"/>
            </a:br>
            <a:r>
              <a:rPr lang="ru-RU" dirty="0" smtClean="0"/>
              <a:t>Разделение плоскости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 rot="16200000" flipH="1">
            <a:off x="1023582" y="2688608"/>
            <a:ext cx="1446663" cy="1419367"/>
          </a:xfrm>
          <a:prstGeom prst="bentConnector3">
            <a:avLst>
              <a:gd name="adj1" fmla="val 100000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Плюс 13"/>
          <p:cNvSpPr/>
          <p:nvPr/>
        </p:nvSpPr>
        <p:spPr>
          <a:xfrm>
            <a:off x="2108248" y="2917208"/>
            <a:ext cx="259307" cy="272955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1610436" y="3705367"/>
            <a:ext cx="382137" cy="313898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1132764" y="3289110"/>
            <a:ext cx="382137" cy="313898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777922" y="2674960"/>
            <a:ext cx="1583142" cy="15065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01002" y="2293960"/>
            <a:ext cx="1583142" cy="15065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955343" y="2454520"/>
            <a:ext cx="1583142" cy="15065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71679" y="2781212"/>
                <a:ext cx="456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𝒖</m:t>
                          </m:r>
                        </m:e>
                      </m:acc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679" y="2781212"/>
                <a:ext cx="456870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41945" y="3705367"/>
                <a:ext cx="456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𝒘</m:t>
                          </m:r>
                        </m:e>
                      </m:acc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945" y="3705367"/>
                <a:ext cx="45687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 flipV="1">
            <a:off x="1037230" y="3603008"/>
            <a:ext cx="477671" cy="5186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050879" y="3158858"/>
            <a:ext cx="372395" cy="9476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14771" y="2155460"/>
                <a:ext cx="14067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acc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771" y="2155460"/>
                <a:ext cx="140679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609" r="-1739"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036297" y="2550446"/>
                <a:ext cx="4701984" cy="73866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acc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≥0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∈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b="0" dirty="0" smtClean="0"/>
              </a:p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Правило принятия решения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297" y="2550446"/>
                <a:ext cx="4701984" cy="738664"/>
              </a:xfrm>
              <a:prstGeom prst="rect">
                <a:avLst/>
              </a:prstGeom>
              <a:blipFill rotWithShape="0">
                <a:blip r:embed="rId5"/>
                <a:stretch>
                  <a:fillRect l="-3608" b="-2126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14771" y="3370769"/>
                <a:ext cx="2546210" cy="959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</m:acc>
                              <m: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≥1</m:t>
                              </m:r>
                              <m:r>
                                <m:rPr>
                                  <m:nor/>
                                </m:rPr>
                                <a:rPr lang="en-US" sz="2400" dirty="0"/>
                                <m:t> </m:t>
                              </m:r>
                            </m:e>
                            <m:e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</m:acc>
                              <m:r>
                                <a:rPr lang="ru-RU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≤−1</m:t>
                              </m:r>
                              <m:r>
                                <m:rPr>
                                  <m:nor/>
                                </m:rPr>
                                <a:rPr lang="ru-RU" sz="2400" dirty="0"/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771" y="3370769"/>
                <a:ext cx="2546210" cy="9592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784383" y="4411665"/>
                <a:ext cx="6843797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sz="2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Пусть</a:t>
                </a:r>
                <a:r>
                  <a:rPr lang="ru-RU" sz="24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  </m:t>
                    </m:r>
                    <m:r>
                      <m:rPr>
                        <m:nor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  ? 1 : −1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ru-RU" sz="2400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383" y="4411665"/>
                <a:ext cx="684379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763" t="-26667" r="-267" b="-5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$\sqsupset$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11430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784383" y="4804425"/>
                <a:ext cx="7226766" cy="46166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acc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ru-RU" sz="24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ru-RU" sz="240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для примеров на границе</a:t>
                </a:r>
                <a:endParaRPr lang="ru-RU" sz="24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383" y="4804425"/>
                <a:ext cx="7226766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84" t="-7407" b="-2345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Плюс 37"/>
          <p:cNvSpPr/>
          <p:nvPr/>
        </p:nvSpPr>
        <p:spPr>
          <a:xfrm>
            <a:off x="7368705" y="2550446"/>
            <a:ext cx="351886" cy="370407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люс 38"/>
          <p:cNvSpPr/>
          <p:nvPr/>
        </p:nvSpPr>
        <p:spPr>
          <a:xfrm>
            <a:off x="3924744" y="4410200"/>
            <a:ext cx="351886" cy="370407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72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МОВ </a:t>
            </a:r>
            <a:br>
              <a:rPr lang="ru-RU" dirty="0"/>
            </a:br>
            <a:r>
              <a:rPr lang="ru-RU" sz="3200" dirty="0" smtClean="0"/>
              <a:t>Расстояние между границами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 rot="16200000" flipH="1">
            <a:off x="1023582" y="2688608"/>
            <a:ext cx="1446663" cy="1419367"/>
          </a:xfrm>
          <a:prstGeom prst="bentConnector3">
            <a:avLst>
              <a:gd name="adj1" fmla="val 100000"/>
            </a:avLst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Плюс 6"/>
          <p:cNvSpPr/>
          <p:nvPr/>
        </p:nvSpPr>
        <p:spPr>
          <a:xfrm>
            <a:off x="1514902" y="2415311"/>
            <a:ext cx="259307" cy="272955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инус 7"/>
          <p:cNvSpPr/>
          <p:nvPr/>
        </p:nvSpPr>
        <p:spPr>
          <a:xfrm>
            <a:off x="1610436" y="3705367"/>
            <a:ext cx="382137" cy="313898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77922" y="2674960"/>
            <a:ext cx="1583142" cy="15065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201002" y="2293960"/>
            <a:ext cx="1583142" cy="15065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955343" y="2454520"/>
            <a:ext cx="1583142" cy="15065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71628" y="3932863"/>
                <a:ext cx="456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28" y="3932863"/>
                <a:ext cx="456870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 стрелкой 14"/>
          <p:cNvCxnSpPr>
            <a:endCxn id="8" idx="0"/>
          </p:cNvCxnSpPr>
          <p:nvPr/>
        </p:nvCxnSpPr>
        <p:spPr>
          <a:xfrm flipV="1">
            <a:off x="1037230" y="3862316"/>
            <a:ext cx="904691" cy="2593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1"/>
          </p:cNvCxnSpPr>
          <p:nvPr/>
        </p:nvCxnSpPr>
        <p:spPr>
          <a:xfrm flipV="1">
            <a:off x="1037230" y="2652086"/>
            <a:ext cx="607326" cy="14831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679005" y="2371637"/>
                <a:ext cx="456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005" y="2371637"/>
                <a:ext cx="456870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10667"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 стрелкой 20"/>
          <p:cNvCxnSpPr>
            <a:stCxn id="8" idx="0"/>
            <a:endCxn id="7" idx="1"/>
          </p:cNvCxnSpPr>
          <p:nvPr/>
        </p:nvCxnSpPr>
        <p:spPr>
          <a:xfrm flipH="1" flipV="1">
            <a:off x="1644556" y="2652086"/>
            <a:ext cx="297365" cy="12102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765299" y="2763029"/>
                <a:ext cx="12511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</m:sub>
                          </m:sSub>
                        </m:e>
                      </m:acc>
                      <m:r>
                        <a:rPr lang="en-US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5299" y="2763029"/>
                <a:ext cx="1251189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016486" y="2065123"/>
                <a:ext cx="6127513" cy="1648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𝑤𝑖𝑑𝑡h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acc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acc>
                          <m:r>
                            <a:rPr lang="en-US" sz="24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</m:sub>
                              </m:sSub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</m:sub>
                              </m:sSub>
                            </m:e>
                          </m:acc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</m:acc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+1−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</m:acc>
                            </m:e>
                          </m:d>
                        </m:den>
                      </m:f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486" y="2065123"/>
                <a:ext cx="6127513" cy="16485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0451" y="3463785"/>
                <a:ext cx="17720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𝒏</m:t>
                          </m:r>
                        </m:e>
                      </m:acc>
                      <m:r>
                        <a:rPr lang="en-US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𝒏</m:t>
                              </m:r>
                            </m:e>
                          </m:acc>
                        </m:e>
                      </m:d>
                      <m:r>
                        <a:rPr lang="en-US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451" y="3463785"/>
                <a:ext cx="1772073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 flipV="1">
            <a:off x="1956486" y="3615131"/>
            <a:ext cx="188559" cy="2082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55551" y="3624433"/>
                <a:ext cx="4568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𝒘</m:t>
                          </m:r>
                        </m:e>
                      </m:acc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551" y="3624433"/>
                <a:ext cx="456870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 стрелкой 29"/>
          <p:cNvCxnSpPr/>
          <p:nvPr/>
        </p:nvCxnSpPr>
        <p:spPr>
          <a:xfrm flipV="1">
            <a:off x="1037230" y="3603008"/>
            <a:ext cx="477671" cy="5186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16488" y="4013648"/>
                <a:ext cx="4479816" cy="79066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𝑚𝑎𝑥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𝑚𝑖𝑛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</m:acc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𝑚𝑖𝑛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𝑤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488" y="4013648"/>
                <a:ext cx="4479816" cy="7906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0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МОВ </a:t>
            </a:r>
            <a:br>
              <a:rPr lang="ru-RU" sz="4000" dirty="0"/>
            </a:br>
            <a:r>
              <a:rPr lang="ru-RU" sz="4000" dirty="0" smtClean="0"/>
              <a:t>Ограничения</a:t>
            </a:r>
            <a:br>
              <a:rPr lang="ru-RU" sz="4000" dirty="0" smtClean="0"/>
            </a:br>
            <a:r>
              <a:rPr lang="ru-RU" sz="4000" dirty="0" smtClean="0"/>
              <a:t>Поиск экстремума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8474" y="1981200"/>
                <a:ext cx="7556313" cy="28118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L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𝑤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𝑤</m:t>
                                  </m:r>
                                </m:e>
                              </m:acc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e>
                      </m:d>
                    </m:oMath>
                    <m:oMath xmlns:m="http://schemas.openxmlformats.org/officeDocument/2006/math">
                      <m:f>
                        <m:f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𝑤</m:t>
                              </m:r>
                            </m:e>
                          </m:acc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𝑤</m:t>
                          </m:r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=0⇒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𝑤</m:t>
                          </m:r>
                        </m:e>
                      </m:acc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</m:oMath>
                    <m:oMath xmlns:m="http://schemas.openxmlformats.org/officeDocument/2006/math">
                      <m:f>
                        <m:fPr>
                          <m:ctrlPr>
                            <a:rPr lang="ru-R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𝜕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num>
                        <m:den>
                          <m:r>
                            <a:rPr lang="ru-R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ru-RU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ru-R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   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74" y="1981200"/>
                <a:ext cx="7556313" cy="281186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4899546" y="2947916"/>
            <a:ext cx="2811439" cy="18451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57245" y="4916231"/>
                <a:ext cx="8645527" cy="1030347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L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  <m:acc>
                                <m:accPr>
                                  <m:chr m:val="⃗"/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nary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𝑢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≥0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45" y="4916231"/>
                <a:ext cx="8645527" cy="10303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5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local </a:t>
            </a:r>
            <a:r>
              <a:rPr lang="en-US" dirty="0" smtClean="0"/>
              <a:t>maxima </a:t>
            </a:r>
            <a:r>
              <a:rPr lang="en-US" dirty="0" smtClean="0"/>
              <a:t>problem in SVM?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Is there </a:t>
            </a:r>
            <a:r>
              <a:rPr lang="en-US" dirty="0" smtClean="0"/>
              <a:t>an </a:t>
            </a:r>
            <a:r>
              <a:rPr lang="en-US" dirty="0" smtClean="0"/>
              <a:t>overfitting </a:t>
            </a:r>
            <a:r>
              <a:rPr lang="en-US" dirty="0"/>
              <a:t>problem in SVM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en-US" dirty="0" smtClean="0"/>
              <a:t>In which cases the kernel is necessary?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75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local maxima problem in SVM?</a:t>
            </a:r>
          </a:p>
          <a:p>
            <a:pPr marL="0" indent="0">
              <a:buNone/>
            </a:pPr>
            <a:r>
              <a:rPr lang="en-US" dirty="0" smtClean="0"/>
              <a:t>	No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Is there </a:t>
            </a:r>
            <a:r>
              <a:rPr lang="en-US" dirty="0"/>
              <a:t>an </a:t>
            </a:r>
            <a:r>
              <a:rPr lang="en-US" dirty="0" smtClean="0"/>
              <a:t>overfitting </a:t>
            </a:r>
            <a:r>
              <a:rPr lang="en-US" dirty="0"/>
              <a:t>problem in SVM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en-US" dirty="0" smtClean="0"/>
              <a:t>In which cases the kernel is necessary?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local maxima problem in SVM?</a:t>
            </a:r>
          </a:p>
          <a:p>
            <a:pPr marL="0" indent="0">
              <a:buNone/>
            </a:pPr>
            <a:r>
              <a:rPr lang="en-US" dirty="0" smtClean="0"/>
              <a:t>	No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Is there </a:t>
            </a:r>
            <a:r>
              <a:rPr lang="en-US" dirty="0"/>
              <a:t>an </a:t>
            </a:r>
            <a:r>
              <a:rPr lang="en-US" dirty="0" smtClean="0"/>
              <a:t>overfitting </a:t>
            </a:r>
            <a:r>
              <a:rPr lang="en-US" dirty="0"/>
              <a:t>problem in SVM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Yes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en-US" dirty="0" smtClean="0"/>
              <a:t>In which cases the kernel is necessary?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local maxima problem in SVM?</a:t>
            </a:r>
          </a:p>
          <a:p>
            <a:pPr marL="0" indent="0">
              <a:buNone/>
            </a:pPr>
            <a:r>
              <a:rPr lang="en-US" dirty="0" smtClean="0"/>
              <a:t>	No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Is there </a:t>
            </a:r>
            <a:r>
              <a:rPr lang="en-US" dirty="0"/>
              <a:t>an </a:t>
            </a:r>
            <a:r>
              <a:rPr lang="en-US" dirty="0" smtClean="0"/>
              <a:t>overfitting </a:t>
            </a:r>
            <a:r>
              <a:rPr lang="en-US" dirty="0"/>
              <a:t>problem in SVM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	Yes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en-US" dirty="0" smtClean="0"/>
              <a:t>In which cases the kernel is necessary?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When samples are not linearly separable in that space.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9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5463</TotalTime>
  <Words>73</Words>
  <Application>Microsoft Office PowerPoint</Application>
  <PresentationFormat>Экран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МОВ  Разделение плоскости</vt:lpstr>
      <vt:lpstr>МОВ  Расстояние между границами</vt:lpstr>
      <vt:lpstr>МОВ  Ограничения Поиск экстремума</vt:lpstr>
      <vt:lpstr>Questions</vt:lpstr>
      <vt:lpstr>Questions</vt:lpstr>
      <vt:lpstr>Questions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527</cp:revision>
  <cp:lastPrinted>2017-02-02T08:45:40Z</cp:lastPrinted>
  <dcterms:created xsi:type="dcterms:W3CDTF">2017-01-31T11:25:04Z</dcterms:created>
  <dcterms:modified xsi:type="dcterms:W3CDTF">2017-04-12T21:26:54Z</dcterms:modified>
</cp:coreProperties>
</file>